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87" r:id="rId3"/>
    <p:sldId id="263" r:id="rId4"/>
    <p:sldId id="291" r:id="rId5"/>
    <p:sldId id="266" r:id="rId6"/>
    <p:sldId id="294" r:id="rId7"/>
    <p:sldId id="264" r:id="rId8"/>
    <p:sldId id="292" r:id="rId9"/>
    <p:sldId id="265" r:id="rId10"/>
    <p:sldId id="293" r:id="rId11"/>
    <p:sldId id="270" r:id="rId12"/>
    <p:sldId id="295" r:id="rId13"/>
    <p:sldId id="269" r:id="rId14"/>
    <p:sldId id="262" r:id="rId15"/>
    <p:sldId id="272" r:id="rId16"/>
    <p:sldId id="289" r:id="rId17"/>
    <p:sldId id="29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9" autoAdjust="0"/>
    <p:restoredTop sz="94662" autoAdjust="0"/>
  </p:normalViewPr>
  <p:slideViewPr>
    <p:cSldViewPr>
      <p:cViewPr>
        <p:scale>
          <a:sx n="60" d="100"/>
          <a:sy n="60" d="100"/>
        </p:scale>
        <p:origin x="-1650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AB135C-51D8-4BC5-BB3C-FF4B45B56498}" type="doc">
      <dgm:prSet loTypeId="urn:microsoft.com/office/officeart/2005/8/layout/matrix3" loCatId="matrix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74AD3B7-784E-4310-B96B-B317EB87B5CC}">
      <dgm:prSet phldrT="[Text]"/>
      <dgm:spPr/>
      <dgm:t>
        <a:bodyPr/>
        <a:lstStyle/>
        <a:p>
          <a:r>
            <a:rPr lang="mn-MN" dirty="0" smtClean="0"/>
            <a:t>Үндсэн бүтээгдэхүүн</a:t>
          </a:r>
          <a:endParaRPr lang="en-US" dirty="0"/>
        </a:p>
      </dgm:t>
    </dgm:pt>
    <dgm:pt modelId="{767EB5BA-41F9-4817-BD6C-B27E1DB8FE15}" type="parTrans" cxnId="{96273292-00AE-487A-8E38-B3007BC29786}">
      <dgm:prSet/>
      <dgm:spPr/>
      <dgm:t>
        <a:bodyPr/>
        <a:lstStyle/>
        <a:p>
          <a:endParaRPr lang="en-US"/>
        </a:p>
      </dgm:t>
    </dgm:pt>
    <dgm:pt modelId="{E729B068-E83C-4597-9482-9A326761B3AF}" type="sibTrans" cxnId="{96273292-00AE-487A-8E38-B3007BC29786}">
      <dgm:prSet/>
      <dgm:spPr/>
      <dgm:t>
        <a:bodyPr/>
        <a:lstStyle/>
        <a:p>
          <a:endParaRPr lang="en-US"/>
        </a:p>
      </dgm:t>
    </dgm:pt>
    <dgm:pt modelId="{0EA85657-3965-4884-A14C-40356D6A84AA}">
      <dgm:prSet phldrT="[Text]"/>
      <dgm:spPr/>
      <dgm:t>
        <a:bodyPr/>
        <a:lstStyle/>
        <a:p>
          <a:r>
            <a:rPr lang="mn-MN" dirty="0" smtClean="0"/>
            <a:t>Түгээлтийн систем</a:t>
          </a:r>
          <a:endParaRPr lang="en-US" dirty="0"/>
        </a:p>
      </dgm:t>
    </dgm:pt>
    <dgm:pt modelId="{7FB534C2-2A40-4DA5-B933-BBBCAE89AEA6}" type="parTrans" cxnId="{639C4C5A-FF8F-408A-B2D5-234F46D6BD09}">
      <dgm:prSet/>
      <dgm:spPr/>
      <dgm:t>
        <a:bodyPr/>
        <a:lstStyle/>
        <a:p>
          <a:endParaRPr lang="en-US"/>
        </a:p>
      </dgm:t>
    </dgm:pt>
    <dgm:pt modelId="{2B4A579B-CBC6-4889-AC02-C17E14E99E30}" type="sibTrans" cxnId="{639C4C5A-FF8F-408A-B2D5-234F46D6BD09}">
      <dgm:prSet/>
      <dgm:spPr/>
      <dgm:t>
        <a:bodyPr/>
        <a:lstStyle/>
        <a:p>
          <a:endParaRPr lang="en-US"/>
        </a:p>
      </dgm:t>
    </dgm:pt>
    <dgm:pt modelId="{B699220F-EAB3-4E1B-9D90-788FD7DF6308}">
      <dgm:prSet phldrT="[Text]"/>
      <dgm:spPr/>
      <dgm:t>
        <a:bodyPr/>
        <a:lstStyle/>
        <a:p>
          <a:r>
            <a:rPr lang="mn-MN" dirty="0" smtClean="0"/>
            <a:t>Үйлчилгээний талаар баримталдаг зарчим</a:t>
          </a:r>
          <a:endParaRPr lang="en-US" dirty="0"/>
        </a:p>
      </dgm:t>
    </dgm:pt>
    <dgm:pt modelId="{756AEB59-931A-4B8C-B75E-114C1D63E67C}" type="parTrans" cxnId="{051C886D-B65D-4E8D-BB7D-ED75474E3D73}">
      <dgm:prSet/>
      <dgm:spPr/>
      <dgm:t>
        <a:bodyPr/>
        <a:lstStyle/>
        <a:p>
          <a:endParaRPr lang="en-US"/>
        </a:p>
      </dgm:t>
    </dgm:pt>
    <dgm:pt modelId="{7E05FBCA-19BE-4C2E-84CA-EE352731DCB1}" type="sibTrans" cxnId="{051C886D-B65D-4E8D-BB7D-ED75474E3D73}">
      <dgm:prSet/>
      <dgm:spPr/>
      <dgm:t>
        <a:bodyPr/>
        <a:lstStyle/>
        <a:p>
          <a:endParaRPr lang="en-US"/>
        </a:p>
      </dgm:t>
    </dgm:pt>
    <dgm:pt modelId="{9272AE37-6CBD-4F48-8793-E5A1D7649534}">
      <dgm:prSet phldrT="[Text]"/>
      <dgm:spPr/>
      <dgm:t>
        <a:bodyPr/>
        <a:lstStyle/>
        <a:p>
          <a:r>
            <a:rPr lang="mn-MN" dirty="0" smtClean="0"/>
            <a:t>Байнгын харилцаа холбоо</a:t>
          </a:r>
          <a:endParaRPr lang="en-US" dirty="0"/>
        </a:p>
      </dgm:t>
    </dgm:pt>
    <dgm:pt modelId="{8C4387A5-32E7-4B04-ACB6-5E751ED01A1F}" type="parTrans" cxnId="{5F2299D5-5743-4923-A28D-5A38E50FBFCC}">
      <dgm:prSet/>
      <dgm:spPr/>
      <dgm:t>
        <a:bodyPr/>
        <a:lstStyle/>
        <a:p>
          <a:endParaRPr lang="en-US"/>
        </a:p>
      </dgm:t>
    </dgm:pt>
    <dgm:pt modelId="{484419AE-7525-4F6B-921E-38D7A683665C}" type="sibTrans" cxnId="{5F2299D5-5743-4923-A28D-5A38E50FBFCC}">
      <dgm:prSet/>
      <dgm:spPr/>
      <dgm:t>
        <a:bodyPr/>
        <a:lstStyle/>
        <a:p>
          <a:endParaRPr lang="en-US"/>
        </a:p>
      </dgm:t>
    </dgm:pt>
    <dgm:pt modelId="{398ADBDA-CE9D-4C16-844E-65EF83FF8957}" type="pres">
      <dgm:prSet presAssocID="{E5AB135C-51D8-4BC5-BB3C-FF4B45B5649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3E3186-04B8-47D8-9F41-C2D1794DBDE6}" type="pres">
      <dgm:prSet presAssocID="{E5AB135C-51D8-4BC5-BB3C-FF4B45B56498}" presName="diamond" presStyleLbl="bgShp" presStyleIdx="0" presStyleCnt="1"/>
      <dgm:spPr/>
    </dgm:pt>
    <dgm:pt modelId="{2AEE18E7-55D1-42A6-8178-8D748C3B74DF}" type="pres">
      <dgm:prSet presAssocID="{E5AB135C-51D8-4BC5-BB3C-FF4B45B5649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FE0BC-EB79-4D2D-A40D-002C18EAF919}" type="pres">
      <dgm:prSet presAssocID="{E5AB135C-51D8-4BC5-BB3C-FF4B45B56498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17159-E75E-4748-9F8F-D60A4A148605}" type="pres">
      <dgm:prSet presAssocID="{E5AB135C-51D8-4BC5-BB3C-FF4B45B5649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7F12B-FA1D-4D44-AC81-D4F8DE7C6569}" type="pres">
      <dgm:prSet presAssocID="{E5AB135C-51D8-4BC5-BB3C-FF4B45B56498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2299D5-5743-4923-A28D-5A38E50FBFCC}" srcId="{E5AB135C-51D8-4BC5-BB3C-FF4B45B56498}" destId="{9272AE37-6CBD-4F48-8793-E5A1D7649534}" srcOrd="3" destOrd="0" parTransId="{8C4387A5-32E7-4B04-ACB6-5E751ED01A1F}" sibTransId="{484419AE-7525-4F6B-921E-38D7A683665C}"/>
    <dgm:cxn modelId="{639C4C5A-FF8F-408A-B2D5-234F46D6BD09}" srcId="{E5AB135C-51D8-4BC5-BB3C-FF4B45B56498}" destId="{0EA85657-3965-4884-A14C-40356D6A84AA}" srcOrd="1" destOrd="0" parTransId="{7FB534C2-2A40-4DA5-B933-BBBCAE89AEA6}" sibTransId="{2B4A579B-CBC6-4889-AC02-C17E14E99E30}"/>
    <dgm:cxn modelId="{73C53B7C-23A5-40FF-BF3B-FAE6B2DADEEB}" type="presOf" srcId="{9272AE37-6CBD-4F48-8793-E5A1D7649534}" destId="{E977F12B-FA1D-4D44-AC81-D4F8DE7C6569}" srcOrd="0" destOrd="0" presId="urn:microsoft.com/office/officeart/2005/8/layout/matrix3"/>
    <dgm:cxn modelId="{96273292-00AE-487A-8E38-B3007BC29786}" srcId="{E5AB135C-51D8-4BC5-BB3C-FF4B45B56498}" destId="{474AD3B7-784E-4310-B96B-B317EB87B5CC}" srcOrd="0" destOrd="0" parTransId="{767EB5BA-41F9-4817-BD6C-B27E1DB8FE15}" sibTransId="{E729B068-E83C-4597-9482-9A326761B3AF}"/>
    <dgm:cxn modelId="{051C886D-B65D-4E8D-BB7D-ED75474E3D73}" srcId="{E5AB135C-51D8-4BC5-BB3C-FF4B45B56498}" destId="{B699220F-EAB3-4E1B-9D90-788FD7DF6308}" srcOrd="2" destOrd="0" parTransId="{756AEB59-931A-4B8C-B75E-114C1D63E67C}" sibTransId="{7E05FBCA-19BE-4C2E-84CA-EE352731DCB1}"/>
    <dgm:cxn modelId="{8828CD20-21CC-4C14-9CD9-711B5478FC8A}" type="presOf" srcId="{474AD3B7-784E-4310-B96B-B317EB87B5CC}" destId="{2AEE18E7-55D1-42A6-8178-8D748C3B74DF}" srcOrd="0" destOrd="0" presId="urn:microsoft.com/office/officeart/2005/8/layout/matrix3"/>
    <dgm:cxn modelId="{5220E6E2-E32C-4F3D-9A8B-427350C7169D}" type="presOf" srcId="{B699220F-EAB3-4E1B-9D90-788FD7DF6308}" destId="{32317159-E75E-4748-9F8F-D60A4A148605}" srcOrd="0" destOrd="0" presId="urn:microsoft.com/office/officeart/2005/8/layout/matrix3"/>
    <dgm:cxn modelId="{390DC770-62B8-4934-86A5-34B2704DF101}" type="presOf" srcId="{0EA85657-3965-4884-A14C-40356D6A84AA}" destId="{39FFE0BC-EB79-4D2D-A40D-002C18EAF919}" srcOrd="0" destOrd="0" presId="urn:microsoft.com/office/officeart/2005/8/layout/matrix3"/>
    <dgm:cxn modelId="{F0F30761-1AE4-43E7-83D2-B5CD14F1C20F}" type="presOf" srcId="{E5AB135C-51D8-4BC5-BB3C-FF4B45B56498}" destId="{398ADBDA-CE9D-4C16-844E-65EF83FF8957}" srcOrd="0" destOrd="0" presId="urn:microsoft.com/office/officeart/2005/8/layout/matrix3"/>
    <dgm:cxn modelId="{D4201069-49CB-40F2-854A-76520B0670E6}" type="presParOf" srcId="{398ADBDA-CE9D-4C16-844E-65EF83FF8957}" destId="{7C3E3186-04B8-47D8-9F41-C2D1794DBDE6}" srcOrd="0" destOrd="0" presId="urn:microsoft.com/office/officeart/2005/8/layout/matrix3"/>
    <dgm:cxn modelId="{18E99959-C92A-4065-83A6-407DCF2C1488}" type="presParOf" srcId="{398ADBDA-CE9D-4C16-844E-65EF83FF8957}" destId="{2AEE18E7-55D1-42A6-8178-8D748C3B74DF}" srcOrd="1" destOrd="0" presId="urn:microsoft.com/office/officeart/2005/8/layout/matrix3"/>
    <dgm:cxn modelId="{8393F9C9-39BF-4145-AD20-A13A6C28B8B8}" type="presParOf" srcId="{398ADBDA-CE9D-4C16-844E-65EF83FF8957}" destId="{39FFE0BC-EB79-4D2D-A40D-002C18EAF919}" srcOrd="2" destOrd="0" presId="urn:microsoft.com/office/officeart/2005/8/layout/matrix3"/>
    <dgm:cxn modelId="{E4E942A2-D67A-4173-ACFA-B24D17C9B36A}" type="presParOf" srcId="{398ADBDA-CE9D-4C16-844E-65EF83FF8957}" destId="{32317159-E75E-4748-9F8F-D60A4A148605}" srcOrd="3" destOrd="0" presId="urn:microsoft.com/office/officeart/2005/8/layout/matrix3"/>
    <dgm:cxn modelId="{9F7440C8-204A-4325-AE97-9537A7566C5B}" type="presParOf" srcId="{398ADBDA-CE9D-4C16-844E-65EF83FF8957}" destId="{E977F12B-FA1D-4D44-AC81-D4F8DE7C6569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44A64F-E97D-4616-86EA-A7905C997F06}" type="doc">
      <dgm:prSet loTypeId="urn:microsoft.com/office/officeart/2005/8/layout/vList3#1" loCatId="list" qsTypeId="urn:microsoft.com/office/officeart/2005/8/quickstyle/3d2" qsCatId="3D" csTypeId="urn:microsoft.com/office/officeart/2005/8/colors/colorful1#2" csCatId="colorful" phldr="1"/>
      <dgm:spPr/>
    </dgm:pt>
    <dgm:pt modelId="{92E3B451-861F-482E-89DE-E90E923486F5}">
      <dgm:prSet phldrT="[Text]" custT="1"/>
      <dgm:spPr/>
      <dgm:t>
        <a:bodyPr/>
        <a:lstStyle/>
        <a:p>
          <a:r>
            <a:rPr lang="mn-MN" sz="2800" dirty="0" smtClean="0">
              <a:latin typeface="Arial Mon" pitchFamily="34" charset="0"/>
              <a:cs typeface="Arial" pitchFamily="34" charset="0"/>
            </a:rPr>
            <a:t>Борлуулалтын өмнөх</a:t>
          </a:r>
          <a:endParaRPr lang="en-US" sz="2800" dirty="0">
            <a:latin typeface="Arial Mon" pitchFamily="34" charset="0"/>
            <a:cs typeface="Arial" pitchFamily="34" charset="0"/>
          </a:endParaRPr>
        </a:p>
      </dgm:t>
    </dgm:pt>
    <dgm:pt modelId="{AB8E0359-C9ED-4A77-BD9F-8D6A65B7F479}" type="parTrans" cxnId="{A3341865-CA71-4D55-AF0F-3CCFB29F70B1}">
      <dgm:prSet/>
      <dgm:spPr/>
      <dgm:t>
        <a:bodyPr/>
        <a:lstStyle/>
        <a:p>
          <a:endParaRPr lang="en-US"/>
        </a:p>
      </dgm:t>
    </dgm:pt>
    <dgm:pt modelId="{C32A8013-6031-4902-B8AD-74A0A2745C20}" type="sibTrans" cxnId="{A3341865-CA71-4D55-AF0F-3CCFB29F70B1}">
      <dgm:prSet/>
      <dgm:spPr/>
      <dgm:t>
        <a:bodyPr/>
        <a:lstStyle/>
        <a:p>
          <a:endParaRPr lang="en-US"/>
        </a:p>
      </dgm:t>
    </dgm:pt>
    <dgm:pt modelId="{109894CB-6E84-40A5-9D3B-48B24314C4F9}">
      <dgm:prSet phldrT="[Text]" custT="1"/>
      <dgm:spPr/>
      <dgm:t>
        <a:bodyPr/>
        <a:lstStyle/>
        <a:p>
          <a:r>
            <a:rPr lang="mn-MN" sz="2800" dirty="0" smtClean="0">
              <a:latin typeface="Arial Mon" pitchFamily="34" charset="0"/>
              <a:cs typeface="Arial" pitchFamily="34" charset="0"/>
            </a:rPr>
            <a:t>Борлуулалтын үеийн</a:t>
          </a:r>
          <a:endParaRPr lang="en-US" sz="2800" dirty="0">
            <a:latin typeface="Arial Mon" pitchFamily="34" charset="0"/>
            <a:cs typeface="Arial" pitchFamily="34" charset="0"/>
          </a:endParaRPr>
        </a:p>
      </dgm:t>
    </dgm:pt>
    <dgm:pt modelId="{A843D4A7-F8A2-4F95-B05D-80483F4D13AF}" type="parTrans" cxnId="{08123D28-2CB9-4198-9450-02620B6FDDA7}">
      <dgm:prSet/>
      <dgm:spPr/>
      <dgm:t>
        <a:bodyPr/>
        <a:lstStyle/>
        <a:p>
          <a:endParaRPr lang="en-US"/>
        </a:p>
      </dgm:t>
    </dgm:pt>
    <dgm:pt modelId="{FCA30B82-5B55-4417-A793-2C91974C4AD7}" type="sibTrans" cxnId="{08123D28-2CB9-4198-9450-02620B6FDDA7}">
      <dgm:prSet/>
      <dgm:spPr/>
      <dgm:t>
        <a:bodyPr/>
        <a:lstStyle/>
        <a:p>
          <a:endParaRPr lang="en-US"/>
        </a:p>
      </dgm:t>
    </dgm:pt>
    <dgm:pt modelId="{B7DA464E-2BB9-4651-8C05-C3A18B2FBFDF}">
      <dgm:prSet phldrT="[Text]" custT="1"/>
      <dgm:spPr/>
      <dgm:t>
        <a:bodyPr/>
        <a:lstStyle/>
        <a:p>
          <a:r>
            <a:rPr lang="mn-MN" sz="2800" dirty="0" smtClean="0">
              <a:latin typeface="Arial" pitchFamily="34" charset="0"/>
              <a:cs typeface="Arial" pitchFamily="34" charset="0"/>
            </a:rPr>
            <a:t>Борлуулалтын дараах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418319FD-25FA-48F8-AD44-CC2E72DFEC64}" type="parTrans" cxnId="{D0897FF3-D78C-4EB6-A331-C9DA931D5AE2}">
      <dgm:prSet/>
      <dgm:spPr/>
      <dgm:t>
        <a:bodyPr/>
        <a:lstStyle/>
        <a:p>
          <a:endParaRPr lang="en-US"/>
        </a:p>
      </dgm:t>
    </dgm:pt>
    <dgm:pt modelId="{351DEB0C-7EDE-4A37-8666-69BD11782C56}" type="sibTrans" cxnId="{D0897FF3-D78C-4EB6-A331-C9DA931D5AE2}">
      <dgm:prSet/>
      <dgm:spPr/>
      <dgm:t>
        <a:bodyPr/>
        <a:lstStyle/>
        <a:p>
          <a:endParaRPr lang="en-US"/>
        </a:p>
      </dgm:t>
    </dgm:pt>
    <dgm:pt modelId="{563B7033-2757-4058-9AB0-162AB24F0049}" type="pres">
      <dgm:prSet presAssocID="{0844A64F-E97D-4616-86EA-A7905C997F06}" presName="linearFlow" presStyleCnt="0">
        <dgm:presLayoutVars>
          <dgm:dir/>
          <dgm:resizeHandles val="exact"/>
        </dgm:presLayoutVars>
      </dgm:prSet>
      <dgm:spPr/>
    </dgm:pt>
    <dgm:pt modelId="{31851250-A46C-4603-9744-8F9CA319C498}" type="pres">
      <dgm:prSet presAssocID="{92E3B451-861F-482E-89DE-E90E923486F5}" presName="composite" presStyleCnt="0"/>
      <dgm:spPr/>
    </dgm:pt>
    <dgm:pt modelId="{AF6973F7-AA57-4E04-9373-477F154A4931}" type="pres">
      <dgm:prSet presAssocID="{92E3B451-861F-482E-89DE-E90E923486F5}" presName="imgShp" presStyleLbl="fgImgPlace1" presStyleIdx="0" presStyleCnt="3" custScaleX="154152" custScaleY="147896" custLinFactNeighborX="-62826" custLinFactNeighborY="-12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3DAE5B6-3717-4774-9553-0CC4B3FB1766}" type="pres">
      <dgm:prSet presAssocID="{92E3B451-861F-482E-89DE-E90E923486F5}" presName="txShp" presStyleLbl="node1" presStyleIdx="0" presStyleCnt="3" custLinFactNeighborX="1093" custLinFactNeighborY="-6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7D027-9037-4A85-BD18-7F662BD44CB4}" type="pres">
      <dgm:prSet presAssocID="{C32A8013-6031-4902-B8AD-74A0A2745C20}" presName="spacing" presStyleCnt="0"/>
      <dgm:spPr/>
    </dgm:pt>
    <dgm:pt modelId="{B30FDD55-BC30-415A-8041-530D862FF415}" type="pres">
      <dgm:prSet presAssocID="{109894CB-6E84-40A5-9D3B-48B24314C4F9}" presName="composite" presStyleCnt="0"/>
      <dgm:spPr/>
    </dgm:pt>
    <dgm:pt modelId="{F930A69C-EE5E-4CB4-894C-E2DDFED912C7}" type="pres">
      <dgm:prSet presAssocID="{109894CB-6E84-40A5-9D3B-48B24314C4F9}" presName="imgShp" presStyleLbl="fgImgPlace1" presStyleIdx="1" presStyleCnt="3" custScaleX="141947" custScaleY="152089" custLinFactNeighborX="-65877" custLinFactNeighborY="-751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5198EED-D595-4592-B033-098B4B0E562D}" type="pres">
      <dgm:prSet presAssocID="{109894CB-6E84-40A5-9D3B-48B24314C4F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F7649-19FA-41D6-A485-C0B5712D8922}" type="pres">
      <dgm:prSet presAssocID="{FCA30B82-5B55-4417-A793-2C91974C4AD7}" presName="spacing" presStyleCnt="0"/>
      <dgm:spPr/>
    </dgm:pt>
    <dgm:pt modelId="{0358FFE8-4B98-4F78-B8D0-8F580CCE9DE0}" type="pres">
      <dgm:prSet presAssocID="{B7DA464E-2BB9-4651-8C05-C3A18B2FBFDF}" presName="composite" presStyleCnt="0"/>
      <dgm:spPr/>
    </dgm:pt>
    <dgm:pt modelId="{79CEFEDC-6550-47A3-BA76-D9EA826C1AE6}" type="pres">
      <dgm:prSet presAssocID="{B7DA464E-2BB9-4651-8C05-C3A18B2FBFDF}" presName="imgShp" presStyleLbl="fgImgPlace1" presStyleIdx="2" presStyleCnt="3" custScaleX="152531" custScaleY="143115" custLinFactNeighborX="-55382" custLinFactNeighborY="-398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97588FA-33EE-461D-B796-B1179CB72CA2}" type="pres">
      <dgm:prSet presAssocID="{B7DA464E-2BB9-4651-8C05-C3A18B2FBFD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123D28-2CB9-4198-9450-02620B6FDDA7}" srcId="{0844A64F-E97D-4616-86EA-A7905C997F06}" destId="{109894CB-6E84-40A5-9D3B-48B24314C4F9}" srcOrd="1" destOrd="0" parTransId="{A843D4A7-F8A2-4F95-B05D-80483F4D13AF}" sibTransId="{FCA30B82-5B55-4417-A793-2C91974C4AD7}"/>
    <dgm:cxn modelId="{ADFE743A-1C4C-43A1-99B1-D8D4CDF0C88E}" type="presOf" srcId="{92E3B451-861F-482E-89DE-E90E923486F5}" destId="{B3DAE5B6-3717-4774-9553-0CC4B3FB1766}" srcOrd="0" destOrd="0" presId="urn:microsoft.com/office/officeart/2005/8/layout/vList3#1"/>
    <dgm:cxn modelId="{A3341865-CA71-4D55-AF0F-3CCFB29F70B1}" srcId="{0844A64F-E97D-4616-86EA-A7905C997F06}" destId="{92E3B451-861F-482E-89DE-E90E923486F5}" srcOrd="0" destOrd="0" parTransId="{AB8E0359-C9ED-4A77-BD9F-8D6A65B7F479}" sibTransId="{C32A8013-6031-4902-B8AD-74A0A2745C20}"/>
    <dgm:cxn modelId="{94F6B03E-55C0-418A-87C1-1596943CEF17}" type="presOf" srcId="{109894CB-6E84-40A5-9D3B-48B24314C4F9}" destId="{75198EED-D595-4592-B033-098B4B0E562D}" srcOrd="0" destOrd="0" presId="urn:microsoft.com/office/officeart/2005/8/layout/vList3#1"/>
    <dgm:cxn modelId="{F1CE8124-763C-4A72-AE7C-28C9BDC31482}" type="presOf" srcId="{B7DA464E-2BB9-4651-8C05-C3A18B2FBFDF}" destId="{097588FA-33EE-461D-B796-B1179CB72CA2}" srcOrd="0" destOrd="0" presId="urn:microsoft.com/office/officeart/2005/8/layout/vList3#1"/>
    <dgm:cxn modelId="{D0897FF3-D78C-4EB6-A331-C9DA931D5AE2}" srcId="{0844A64F-E97D-4616-86EA-A7905C997F06}" destId="{B7DA464E-2BB9-4651-8C05-C3A18B2FBFDF}" srcOrd="2" destOrd="0" parTransId="{418319FD-25FA-48F8-AD44-CC2E72DFEC64}" sibTransId="{351DEB0C-7EDE-4A37-8666-69BD11782C56}"/>
    <dgm:cxn modelId="{B05A707F-D414-4E45-9B1C-7874B739FAFD}" type="presOf" srcId="{0844A64F-E97D-4616-86EA-A7905C997F06}" destId="{563B7033-2757-4058-9AB0-162AB24F0049}" srcOrd="0" destOrd="0" presId="urn:microsoft.com/office/officeart/2005/8/layout/vList3#1"/>
    <dgm:cxn modelId="{ECE59F89-BC47-4BE7-9175-F822CA488B93}" type="presParOf" srcId="{563B7033-2757-4058-9AB0-162AB24F0049}" destId="{31851250-A46C-4603-9744-8F9CA319C498}" srcOrd="0" destOrd="0" presId="urn:microsoft.com/office/officeart/2005/8/layout/vList3#1"/>
    <dgm:cxn modelId="{22706379-BAF9-4160-BDBD-7230FF7D8834}" type="presParOf" srcId="{31851250-A46C-4603-9744-8F9CA319C498}" destId="{AF6973F7-AA57-4E04-9373-477F154A4931}" srcOrd="0" destOrd="0" presId="urn:microsoft.com/office/officeart/2005/8/layout/vList3#1"/>
    <dgm:cxn modelId="{D99AEDEE-5591-43E8-81EC-89B30E6FF8E7}" type="presParOf" srcId="{31851250-A46C-4603-9744-8F9CA319C498}" destId="{B3DAE5B6-3717-4774-9553-0CC4B3FB1766}" srcOrd="1" destOrd="0" presId="urn:microsoft.com/office/officeart/2005/8/layout/vList3#1"/>
    <dgm:cxn modelId="{447EDE2D-76C2-4AF4-871D-DD0771192CFF}" type="presParOf" srcId="{563B7033-2757-4058-9AB0-162AB24F0049}" destId="{62B7D027-9037-4A85-BD18-7F662BD44CB4}" srcOrd="1" destOrd="0" presId="urn:microsoft.com/office/officeart/2005/8/layout/vList3#1"/>
    <dgm:cxn modelId="{19702DAF-004E-4E0C-B439-ED8B6F3BEB1F}" type="presParOf" srcId="{563B7033-2757-4058-9AB0-162AB24F0049}" destId="{B30FDD55-BC30-415A-8041-530D862FF415}" srcOrd="2" destOrd="0" presId="urn:microsoft.com/office/officeart/2005/8/layout/vList3#1"/>
    <dgm:cxn modelId="{1D31EC0E-D2D3-4329-B13B-EF6836B61969}" type="presParOf" srcId="{B30FDD55-BC30-415A-8041-530D862FF415}" destId="{F930A69C-EE5E-4CB4-894C-E2DDFED912C7}" srcOrd="0" destOrd="0" presId="urn:microsoft.com/office/officeart/2005/8/layout/vList3#1"/>
    <dgm:cxn modelId="{442FA560-75B1-4F1C-8464-9C2FCF7F8763}" type="presParOf" srcId="{B30FDD55-BC30-415A-8041-530D862FF415}" destId="{75198EED-D595-4592-B033-098B4B0E562D}" srcOrd="1" destOrd="0" presId="urn:microsoft.com/office/officeart/2005/8/layout/vList3#1"/>
    <dgm:cxn modelId="{83B8D06B-5287-45FF-A46E-B7D1D73FD48E}" type="presParOf" srcId="{563B7033-2757-4058-9AB0-162AB24F0049}" destId="{529F7649-19FA-41D6-A485-C0B5712D8922}" srcOrd="3" destOrd="0" presId="urn:microsoft.com/office/officeart/2005/8/layout/vList3#1"/>
    <dgm:cxn modelId="{118DDEBB-12FC-4E7B-B9C2-B2845D0E6B8E}" type="presParOf" srcId="{563B7033-2757-4058-9AB0-162AB24F0049}" destId="{0358FFE8-4B98-4F78-B8D0-8F580CCE9DE0}" srcOrd="4" destOrd="0" presId="urn:microsoft.com/office/officeart/2005/8/layout/vList3#1"/>
    <dgm:cxn modelId="{9251F5DF-A902-42BC-92F2-43D27241FE48}" type="presParOf" srcId="{0358FFE8-4B98-4F78-B8D0-8F580CCE9DE0}" destId="{79CEFEDC-6550-47A3-BA76-D9EA826C1AE6}" srcOrd="0" destOrd="0" presId="urn:microsoft.com/office/officeart/2005/8/layout/vList3#1"/>
    <dgm:cxn modelId="{B86C6235-B7C7-449C-8F2B-EB0510DBE624}" type="presParOf" srcId="{0358FFE8-4B98-4F78-B8D0-8F580CCE9DE0}" destId="{097588FA-33EE-461D-B796-B1179CB72CA2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3B01C-BA9B-4013-ACCB-E1D189426E3F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4C5DF-2515-451E-BDB7-5BAEF121E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1826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mn-MN" sz="3200" dirty="0" smtClean="0"/>
              <a:t>Хэрэглэгчийн </a:t>
            </a:r>
            <a:r>
              <a:rPr lang="mn-MN" sz="3200" dirty="0" smtClean="0"/>
              <a:t>үйлчилгээ </a:t>
            </a:r>
            <a:r>
              <a:rPr lang="mn-MN" sz="3200" dirty="0" smtClean="0"/>
              <a:t>гэж юу вэ?</a:t>
            </a: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mn-MN" dirty="0" smtClean="0">
                <a:solidFill>
                  <a:schemeClr val="tx1"/>
                </a:solidFill>
              </a:rPr>
              <a:t>А. Намуу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384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3200" b="1" smtClean="0"/>
              <a:t>Тэд </a:t>
            </a:r>
            <a:r>
              <a:rPr lang="mn-MN" sz="3200" b="1" dirty="0" smtClean="0"/>
              <a:t>яагаад хамгийн амжилттай нь вэ?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12954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click purchase</a:t>
            </a:r>
            <a:endParaRPr lang="en-US" dirty="0"/>
          </a:p>
        </p:txBody>
      </p:sp>
      <p:pic>
        <p:nvPicPr>
          <p:cNvPr id="12" name="Content Placeholder 11" descr="amaz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219200"/>
            <a:ext cx="1071016" cy="662500"/>
          </a:xfrm>
        </p:spPr>
      </p:pic>
      <p:sp>
        <p:nvSpPr>
          <p:cNvPr id="14" name="TextBox 13"/>
          <p:cNvSpPr txBox="1"/>
          <p:nvPr/>
        </p:nvSpPr>
        <p:spPr>
          <a:xfrm>
            <a:off x="381000" y="1981200"/>
            <a:ext cx="381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-Хэрэглэгчдийнхээ талаар маш олон зүйлийг санадаг</a:t>
            </a:r>
          </a:p>
          <a:p>
            <a:r>
              <a:rPr lang="mn-MN" dirty="0" smtClean="0"/>
              <a:t>-Танд унших номнуудыг санал болгодог</a:t>
            </a:r>
          </a:p>
          <a:p>
            <a:r>
              <a:rPr lang="mn-MN" dirty="0" smtClean="0"/>
              <a:t>-Таныг ямар бүтээгдэхүүн сонирхож харсныг мэднэ</a:t>
            </a:r>
          </a:p>
          <a:p>
            <a:r>
              <a:rPr lang="mn-MN" dirty="0" smtClean="0"/>
              <a:t>-Юу худалдаж авсныг мэднэ</a:t>
            </a:r>
          </a:p>
          <a:p>
            <a:r>
              <a:rPr lang="mn-MN" dirty="0" smtClean="0"/>
              <a:t>-Бэлэг өгөх хүний жагсаалт</a:t>
            </a:r>
          </a:p>
          <a:p>
            <a:r>
              <a:rPr lang="mn-MN" dirty="0" smtClean="0"/>
              <a:t>-Өнгөрсөн жил ээж нарын баяраар сонгосон бэлэгийг ч мэднэ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4572000" y="1981200"/>
            <a:ext cx="4038600" cy="2819400"/>
          </a:xfrm>
        </p:spPr>
        <p:txBody>
          <a:bodyPr>
            <a:normAutofit/>
          </a:bodyPr>
          <a:lstStyle/>
          <a:p>
            <a:r>
              <a:rPr lang="mn-MN" sz="1800" dirty="0" smtClean="0"/>
              <a:t>Үйлчилгээ бол үнэ цэнийг бүтээх гэдгийг мэддэг</a:t>
            </a:r>
          </a:p>
          <a:p>
            <a:r>
              <a:rPr lang="mn-MN" sz="1800" dirty="0" smtClean="0"/>
              <a:t>Хүмүүсийн үнэ цэнэ өөр өөр байдгийг ч мэддэг</a:t>
            </a:r>
          </a:p>
          <a:p>
            <a:r>
              <a:rPr lang="mn-MN" sz="1800" dirty="0" smtClean="0"/>
              <a:t>Зөвхөн хүнд хэрэгтэй бүтээгдэхүүн бус харин сайхан мэдрэмж төрүүлсэн үйлчилгээг үзүүлж чаддаг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Үйлчилгээний үе шатууд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811727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17159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Асуулт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mn-MN" sz="2400" dirty="0" smtClean="0"/>
              <a:t>Дашваанжилж Газын хувьд </a:t>
            </a:r>
            <a:r>
              <a:rPr lang="mn-MN" sz="2400" dirty="0" smtClean="0"/>
              <a:t>дараах 3 хэсэгт ямар үйлчилгээнүүд орж болох вэ?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Content Placeholder 6" descr="dashvaanjil log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4400" y="1752600"/>
            <a:ext cx="3633694" cy="24384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Үйлчилгээ ба үнийн мэдрэмж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4137285" cy="2743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mn-MN" sz="2000" b="1" i="1" dirty="0" smtClean="0">
                <a:solidFill>
                  <a:schemeClr val="accent6">
                    <a:lumMod val="75000"/>
                  </a:schemeClr>
                </a:solidFill>
              </a:rPr>
              <a:t>ҮЙЛЧИЛГЭЭ САЙН БАЙХ ТУСАМ ҮНИЙН МЭДРЭМЖ БАГА, ҮЙЛЧИЛГЭЭ МУУ БАЙХ ТУСАМ ҮНИЙН МЭДРЭМЖ ӨНДӨР БАЙДАГ</a:t>
            </a:r>
          </a:p>
          <a:p>
            <a:pPr>
              <a:buFontTx/>
              <a:buChar char="-"/>
            </a:pPr>
            <a:r>
              <a:rPr lang="mn-MN" sz="2000" dirty="0" smtClean="0"/>
              <a:t>Өндөр үнэтэй байх тусмаа үйлчилгээ нь илүү нарийн, нямбай байхыг шаарддаг</a:t>
            </a:r>
          </a:p>
          <a:p>
            <a:pPr>
              <a:buFontTx/>
              <a:buChar char="-"/>
            </a:pPr>
            <a:r>
              <a:rPr lang="mn-MN" sz="2000" dirty="0" smtClean="0"/>
              <a:t>Нөгөө талаараа үйлчилгээгээ сайжруулсан байхад үнэ </a:t>
            </a:r>
            <a:r>
              <a:rPr lang="mn-MN" sz="2000" dirty="0" smtClean="0"/>
              <a:t>өрсөлдөгч нараас өндөр </a:t>
            </a:r>
            <a:r>
              <a:rPr lang="mn-MN" sz="2000" dirty="0" smtClean="0"/>
              <a:t>байхад </a:t>
            </a:r>
            <a:r>
              <a:rPr lang="mn-MN" sz="2000" dirty="0" smtClean="0"/>
              <a:t>ч үйлчлүүлэгчид мэдэрдэггүй</a:t>
            </a:r>
            <a:endParaRPr lang="mn-MN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1001722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Maslow</a:t>
            </a:r>
            <a:r>
              <a:rPr lang="mn-M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-ын хэрэгцээний пирамид</a:t>
            </a:r>
            <a:endParaRPr lang="en-US" sz="3200" dirty="0"/>
          </a:p>
        </p:txBody>
      </p:sp>
      <p:pic>
        <p:nvPicPr>
          <p:cNvPr id="6" name="Content Placeholder 5" descr="Maslow's_hierarchy_of_needs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295400"/>
            <a:ext cx="7086600" cy="4678363"/>
          </a:xfrm>
        </p:spPr>
      </p:pic>
    </p:spTree>
    <p:extLst>
      <p:ext uri="{BB962C8B-B14F-4D97-AF65-F5344CB8AC3E}">
        <p14:creationId xmlns="" xmlns:p14="http://schemas.microsoft.com/office/powerpoint/2010/main" val="368680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Үйлчлүүлэгчийн хүлээлт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3953732" cy="3505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Char char="-"/>
            </a:pPr>
            <a:r>
              <a:rPr lang="mn-MN" sz="2400" dirty="0" smtClean="0"/>
              <a:t>Миний хэрэгцээг таамаглаасай</a:t>
            </a:r>
          </a:p>
          <a:p>
            <a:pPr marL="0" indent="0">
              <a:buFontTx/>
              <a:buChar char="-"/>
            </a:pPr>
            <a:r>
              <a:rPr lang="mn-MN" sz="2400" dirty="0" smtClean="0"/>
              <a:t>Намайг баярлуулах ямар нэгэн зүйл байгаасай</a:t>
            </a:r>
          </a:p>
          <a:p>
            <a:pPr marL="0" indent="0">
              <a:buFontTx/>
              <a:buChar char="-"/>
            </a:pPr>
            <a:r>
              <a:rPr lang="mn-MN" sz="2400" dirty="0" smtClean="0"/>
              <a:t>Намайг онцгой гэдгийг мэдрүүлээсэй</a:t>
            </a:r>
          </a:p>
          <a:p>
            <a:pPr marL="0" indent="0">
              <a:buFontTx/>
              <a:buChar char="-"/>
            </a:pPr>
            <a:r>
              <a:rPr lang="mn-MN" sz="2400" dirty="0" smtClean="0"/>
              <a:t>Миний үнэт цагийг үнэлээсэй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027197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Ухаалаг үйлчилгээ</a:t>
            </a:r>
            <a:endParaRPr lang="en-US" dirty="0"/>
          </a:p>
        </p:txBody>
      </p:sp>
      <p:pic>
        <p:nvPicPr>
          <p:cNvPr id="5" name="Content Placeholder 4" descr="smart-consulting-service-by-arthur-kenzo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1828800"/>
            <a:ext cx="4191874" cy="2971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mn-MN" sz="2000" dirty="0" smtClean="0"/>
              <a:t>үйлчлүүлэгчийг </a:t>
            </a:r>
            <a:r>
              <a:rPr lang="mn-MN" sz="2000" dirty="0" smtClean="0"/>
              <a:t>таних, нэрээр нь дуудах, байнга хийдэг гүйлгээг нь мэддэг байх, авахыг хүсэж байгаа үйлчилгээг нь таамаглаад асуух</a:t>
            </a:r>
          </a:p>
          <a:p>
            <a:r>
              <a:rPr lang="mn-MN" sz="2000" dirty="0" smtClean="0"/>
              <a:t>Байнга давтагдан асуудаг мэдээллийг бүртгэж, хадгалснаар үйлчилгээний үйл явцыг түргэсгэх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Дасгал ажил</a:t>
            </a:r>
            <a:endParaRPr lang="en-US" dirty="0"/>
          </a:p>
        </p:txBody>
      </p:sp>
      <p:pic>
        <p:nvPicPr>
          <p:cNvPr id="5" name="Content Placeholder 4" descr="questions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1600200"/>
            <a:ext cx="4038600" cy="246354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10000"/>
          </a:xfrm>
        </p:spPr>
        <p:txBody>
          <a:bodyPr>
            <a:normAutofit/>
          </a:bodyPr>
          <a:lstStyle/>
          <a:p>
            <a:r>
              <a:rPr lang="mn-MN" sz="2000" dirty="0" smtClean="0"/>
              <a:t>Яаж үйлчилгээ үзүүлвэл үйлчилгээ авахад амархан, шуурхай, итгэл төрүүлэхүйц, хувьчилсан байж чадах вэ?</a:t>
            </a:r>
          </a:p>
          <a:p>
            <a:endParaRPr lang="mn-MN" sz="2000" dirty="0" smtClean="0"/>
          </a:p>
          <a:p>
            <a:r>
              <a:rPr lang="mn-MN" sz="2000" dirty="0" smtClean="0"/>
              <a:t>Бүтээгдэхүүн үйлчилгээнийхээ үнэ цэнийг хэрхэн нэмэгдүүлэх вэ?</a:t>
            </a:r>
          </a:p>
          <a:p>
            <a:endParaRPr lang="mn-MN" sz="2000" dirty="0" smtClean="0"/>
          </a:p>
          <a:p>
            <a:r>
              <a:rPr lang="mn-MN" sz="2000" dirty="0"/>
              <a:t>Ү</a:t>
            </a:r>
            <a:r>
              <a:rPr lang="mn-MN" sz="2000" dirty="0" smtClean="0"/>
              <a:t>йлчилгээ маань ямар байвал, тэднийг гайхшруулж чадах вэ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0378" y="457200"/>
            <a:ext cx="2189480" cy="159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71" y="158462"/>
            <a:ext cx="1313688" cy="172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8264" y="232928"/>
            <a:ext cx="2554393" cy="168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074" y="2651556"/>
            <a:ext cx="1751584" cy="124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8308" y="2585130"/>
            <a:ext cx="1892987" cy="14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2620" y="2502375"/>
            <a:ext cx="1700459" cy="131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3622" y="4572135"/>
            <a:ext cx="1532635" cy="159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18970" y="4353005"/>
            <a:ext cx="1313688" cy="180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742" y="4287495"/>
            <a:ext cx="2043515" cy="163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21122" y="2002856"/>
            <a:ext cx="1363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i="1" dirty="0" smtClean="0"/>
              <a:t>Өглөө босоод...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74854" y="2002856"/>
            <a:ext cx="2667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i="1" dirty="0" smtClean="0"/>
              <a:t>Автобусанд сууж ажилдаа явна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344588" y="2014552"/>
            <a:ext cx="2726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i="1" dirty="0" smtClean="0"/>
              <a:t>Замдаа дэлгүүрээр орж уух юм авна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5074" y="3984056"/>
            <a:ext cx="175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i="1" dirty="0" smtClean="0"/>
              <a:t>Өдрийн хоол...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152656" y="3984056"/>
            <a:ext cx="2489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i="1" dirty="0" smtClean="0"/>
              <a:t>Банк орж шилжүүлэг хийгээд</a:t>
            </a:r>
            <a:endParaRPr lang="en-US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369988" y="3919552"/>
            <a:ext cx="2548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i="1" dirty="0" smtClean="0"/>
              <a:t>Дүүрэг, тамгын газар: Төрийн үйлчилгээ</a:t>
            </a:r>
            <a:endParaRPr lang="en-US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714256" y="5625735"/>
            <a:ext cx="1955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i="1" dirty="0" smtClean="0"/>
              <a:t>Үсчинд үсээ янзлуулаад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967598" y="4788150"/>
            <a:ext cx="20560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i="1" dirty="0" smtClean="0"/>
              <a:t>Найзтайгаа кино үзэхээр явж, дараа нь уушийн газарт хөгжилтэй нэгэн оройг...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269569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066800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mn-MN" sz="2400" b="1" i="1" dirty="0" smtClean="0">
                <a:solidFill>
                  <a:srgbClr val="0070C0"/>
                </a:solidFill>
              </a:rPr>
              <a:t>1. ҮЙЛЧИЛГЭЭ  БОЛ БҮТЭЭГДЭХҮҮН</a:t>
            </a:r>
          </a:p>
          <a:p>
            <a:pPr marL="0" indent="0">
              <a:buNone/>
            </a:pPr>
            <a:r>
              <a:rPr lang="mn-MN" sz="2400" i="1" dirty="0">
                <a:solidFill>
                  <a:srgbClr val="0070C0"/>
                </a:solidFill>
              </a:rPr>
              <a:t> </a:t>
            </a:r>
            <a:r>
              <a:rPr lang="mn-MN" sz="2400" dirty="0" smtClean="0"/>
              <a:t>Бизнесүүд хоорондоо</a:t>
            </a:r>
          </a:p>
          <a:p>
            <a:pPr>
              <a:buFontTx/>
              <a:buChar char="-"/>
            </a:pPr>
            <a:r>
              <a:rPr lang="mn-MN" sz="2400" dirty="0" smtClean="0"/>
              <a:t>Хямд үнээрээ</a:t>
            </a:r>
          </a:p>
          <a:p>
            <a:pPr>
              <a:buFontTx/>
              <a:buChar char="-"/>
            </a:pPr>
            <a:r>
              <a:rPr lang="mn-MN" sz="2400" dirty="0" smtClean="0"/>
              <a:t>Бүтээгдэхүүнээрээ</a:t>
            </a:r>
            <a:endParaRPr lang="mn-MN" sz="2400" dirty="0"/>
          </a:p>
          <a:p>
            <a:pPr>
              <a:buFontTx/>
              <a:buChar char="-"/>
            </a:pPr>
            <a:r>
              <a:rPr lang="mn-MN" sz="2400" dirty="0" smtClean="0"/>
              <a:t>Орчин, байршил зэргээрээ өрсөлддөг</a:t>
            </a:r>
          </a:p>
          <a:p>
            <a:pPr marL="0" indent="0">
              <a:buNone/>
            </a:pPr>
            <a:r>
              <a:rPr lang="mn-MN" sz="2400" dirty="0" smtClean="0"/>
              <a:t>ҮЙЛЧИЛГЭЭГЭЭРЭЭ ӨРСӨЛДӨЖ, БУСДААС ЯЛГАРАХ НЬ ХАМГИЙН ТОМ ДАВУУ ТАЛЫГ БИЙ БОЛГОДОГ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3733800" cy="3509772"/>
          </a:xfrm>
        </p:spPr>
      </p:pic>
    </p:spTree>
    <p:extLst>
      <p:ext uri="{BB962C8B-B14F-4D97-AF65-F5344CB8AC3E}">
        <p14:creationId xmlns="" xmlns:p14="http://schemas.microsoft.com/office/powerpoint/2010/main" val="34506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omorrow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066800"/>
            <a:ext cx="4038600" cy="2819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mn-MN" sz="2000" dirty="0" smtClean="0"/>
              <a:t>	УХААЛАГ ҮЙЛЧИЛГЭЭ ГЭДЭГ БОЛ, ҮРГЭЛЖ МАРГААШИЙГ БОДОЖ, ҮЙЛЧИЛГЭЭ ҮЗҮҮЛЭХИЙГ ХЭЛНЭ</a:t>
            </a:r>
          </a:p>
          <a:p>
            <a:pPr>
              <a:buNone/>
            </a:pPr>
            <a:r>
              <a:rPr lang="mn-MN" sz="2000" dirty="0" smtClean="0"/>
              <a:t>-Маргааш энэ үйлчлүүлэгч дахин үйлчлүүлнэ</a:t>
            </a:r>
          </a:p>
          <a:p>
            <a:pPr>
              <a:buNone/>
            </a:pPr>
            <a:r>
              <a:rPr lang="mn-MN" sz="2000" dirty="0" smtClean="0"/>
              <a:t>-Маргааш энэ хүн сэтгэгдлээ бусдад ярина</a:t>
            </a:r>
          </a:p>
          <a:p>
            <a:pPr>
              <a:buNone/>
            </a:pPr>
            <a:r>
              <a:rPr lang="mn-MN" sz="2000" dirty="0" smtClean="0"/>
              <a:t>-Маргааш энэ үйлчлүүлэгчид өөр олон сонголтууд бий болно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mn-MN" sz="2400" dirty="0" smtClean="0"/>
              <a:t>ҮЙЛЧИЛГЭЭГЭЭ ХУДАЛДАХ</a:t>
            </a:r>
          </a:p>
          <a:p>
            <a:pPr>
              <a:buFontTx/>
              <a:buChar char="-"/>
            </a:pPr>
            <a:r>
              <a:rPr lang="mn-MN" sz="2400" dirty="0" smtClean="0"/>
              <a:t>Дэлгүүр зөвхөн талх сүү л худалддаг</a:t>
            </a:r>
          </a:p>
          <a:p>
            <a:pPr>
              <a:buFontTx/>
              <a:buChar char="-"/>
            </a:pPr>
            <a:r>
              <a:rPr lang="mn-MN" sz="2400" dirty="0" smtClean="0"/>
              <a:t>Зоогийн газар зөвхөн хоолоо л борлуулдаг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mn-MN" sz="2400" dirty="0" smtClean="0"/>
              <a:t>АХЦС зөвхөн хийн түлшээ л борлуулдаг</a:t>
            </a:r>
          </a:p>
          <a:p>
            <a:pPr marL="0" indent="0" algn="ctr">
              <a:buNone/>
            </a:pPr>
            <a:r>
              <a:rPr lang="mn-MN" sz="2400" b="1" dirty="0" smtClean="0">
                <a:solidFill>
                  <a:schemeClr val="accent6">
                    <a:lumMod val="75000"/>
                  </a:schemeClr>
                </a:solidFill>
              </a:rPr>
              <a:t>САЙХАН МЭДРЭМЖИЙГ ХАМТАД НЬ ХУДАЛДАХ 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3810000" cy="3290455"/>
          </a:xfrm>
        </p:spPr>
      </p:pic>
    </p:spTree>
    <p:extLst>
      <p:ext uri="{BB962C8B-B14F-4D97-AF65-F5344CB8AC3E}">
        <p14:creationId xmlns="" xmlns:p14="http://schemas.microsoft.com/office/powerpoint/2010/main" val="650017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Асуулт</a:t>
            </a:r>
            <a:endParaRPr lang="en-US" dirty="0"/>
          </a:p>
        </p:txBody>
      </p:sp>
      <p:pic>
        <p:nvPicPr>
          <p:cNvPr id="5" name="Content Placeholder 4" descr="dashvaanjil logo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52600"/>
            <a:ext cx="3860800" cy="2590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mn-MN" sz="2000" b="1" dirty="0" smtClean="0"/>
          </a:p>
          <a:p>
            <a:r>
              <a:rPr lang="mn-MN" sz="2000" b="1" dirty="0" smtClean="0"/>
              <a:t>Дашваанжил Газын хувьд</a:t>
            </a:r>
            <a:r>
              <a:rPr lang="mn-MN" sz="2000" b="1" dirty="0" smtClean="0"/>
              <a:t>, үйлчилгээнээс илүү сайхан мэдрэмжийг өгөхийн тулд юу хийж болох вэ?</a:t>
            </a: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4158895" cy="32004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mn-MN" sz="2400" i="1" dirty="0" smtClean="0"/>
              <a:t>УХААЛАГ ҮЙЛЧИЛГЭЭ БОЛ АМЖИЛТЫН НУУЦ</a:t>
            </a:r>
          </a:p>
          <a:p>
            <a:pPr>
              <a:buFontTx/>
              <a:buChar char="-"/>
            </a:pPr>
            <a:r>
              <a:rPr lang="mn-MN" sz="2400" dirty="0" smtClean="0"/>
              <a:t>Зах зээлд хэр удаан тогтож, хэр амжилттай байхыг үйлчилгээ тодорхойлдог</a:t>
            </a:r>
          </a:p>
          <a:p>
            <a:pPr>
              <a:buFontTx/>
              <a:buChar char="-"/>
            </a:pPr>
            <a:r>
              <a:rPr lang="mn-MN" sz="2400" dirty="0" smtClean="0"/>
              <a:t>Үйлчлүүлэгчид илүү ухаалаг, илүү ихийг шаардаж байна.</a:t>
            </a:r>
          </a:p>
          <a:p>
            <a:pPr>
              <a:buNone/>
            </a:pPr>
            <a:endParaRPr lang="mn-MN" sz="2400" dirty="0" smtClean="0"/>
          </a:p>
          <a:p>
            <a:pPr>
              <a:buNone/>
            </a:pPr>
            <a:r>
              <a:rPr lang="mn-MN" sz="2400" dirty="0" smtClean="0"/>
              <a:t>	</a:t>
            </a:r>
            <a:r>
              <a:rPr lang="mn-MN" sz="2400" dirty="0" smtClean="0">
                <a:solidFill>
                  <a:srgbClr val="FF0000"/>
                </a:solidFill>
              </a:rPr>
              <a:t>УХААЛАГ ҮЙЛЧИЛГЭЭГ ҮЗҮҮЛЭХ НЬ ХЭРЭГЛЭГЧЭЭ ТАТАХ ГОЛ ҮНДЭС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5014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Ухаалаг үйлчилгээ</a:t>
            </a:r>
            <a:endParaRPr lang="en-US" dirty="0"/>
          </a:p>
        </p:txBody>
      </p:sp>
      <p:pic>
        <p:nvPicPr>
          <p:cNvPr id="5" name="Content Placeholder 4" descr="attrac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76400"/>
            <a:ext cx="3886200" cy="279806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mn-MN" sz="2000" dirty="0" smtClean="0"/>
              <a:t>Урамшуулал,  хөнгөлөлтийг зөв цагт зөв үйлчлүүлэгчид өгөх</a:t>
            </a:r>
          </a:p>
          <a:p>
            <a:r>
              <a:rPr lang="mn-MN" sz="2000" dirty="0" smtClean="0"/>
              <a:t>Үйлчлүүлэгчийн хэрэгцээ шаардлагыг мэдрэх</a:t>
            </a:r>
          </a:p>
          <a:p>
            <a:r>
              <a:rPr lang="mn-MN" sz="2000" dirty="0" smtClean="0"/>
              <a:t>Сэтгэлд нийцсэн үйлчилгээг үзүүлэх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9144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mn-MN" sz="2400" i="1" dirty="0" smtClean="0"/>
          </a:p>
          <a:p>
            <a:pPr marL="0" indent="0">
              <a:buNone/>
            </a:pPr>
            <a:r>
              <a:rPr lang="mn-MN" sz="2400" i="1" dirty="0" smtClean="0"/>
              <a:t>3. УХААЛАГ ҮЙЛЧИЛГЭЭ НЬ ҮЙЛЧЛҮҮЛЭГЧИЙГ СЭТГЭЛ ХАНГАЛУУН БАЙЛГАХ ЦОГЦ ҮЙЛ АЖИЛЛАГАА-Том зураглал</a:t>
            </a:r>
          </a:p>
          <a:p>
            <a:pPr marL="0" indent="0">
              <a:buNone/>
            </a:pPr>
            <a:endParaRPr lang="mn-MN" sz="2400" i="1" dirty="0" smtClean="0"/>
          </a:p>
          <a:p>
            <a:pPr marL="0" indent="0">
              <a:buNone/>
            </a:pPr>
            <a:endParaRPr lang="mn-MN" sz="2400" i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/>
          </p:cNvGraphicFramePr>
          <p:nvPr/>
        </p:nvGraphicFramePr>
        <p:xfrm>
          <a:off x="533400" y="762000"/>
          <a:ext cx="3733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07246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425</Words>
  <Application>Microsoft Office PowerPoint</Application>
  <PresentationFormat>On-screen Show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Хэрэглэгчийн үйлчилгээ гэж юу вэ?</vt:lpstr>
      <vt:lpstr>Slide 2</vt:lpstr>
      <vt:lpstr>Slide 3</vt:lpstr>
      <vt:lpstr>Slide 4</vt:lpstr>
      <vt:lpstr>Slide 5</vt:lpstr>
      <vt:lpstr>Асуулт</vt:lpstr>
      <vt:lpstr>Slide 7</vt:lpstr>
      <vt:lpstr>Ухаалаг үйлчилгээ</vt:lpstr>
      <vt:lpstr>Slide 9</vt:lpstr>
      <vt:lpstr>Тэд яагаад хамгийн амжилттай нь вэ?</vt:lpstr>
      <vt:lpstr>Үйлчилгээний үе шатууд</vt:lpstr>
      <vt:lpstr>Асуулт</vt:lpstr>
      <vt:lpstr>Үйлчилгээ ба үнийн мэдрэмж</vt:lpstr>
      <vt:lpstr>Maslow-ын хэрэгцээний пирамид</vt:lpstr>
      <vt:lpstr>Үйлчлүүлэгчийн хүлээлт</vt:lpstr>
      <vt:lpstr>Ухаалаг үйлчилгээ</vt:lpstr>
      <vt:lpstr>Дасгал ажил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Buyantsog Tum.</dc:creator>
  <cp:lastModifiedBy>lenovo</cp:lastModifiedBy>
  <cp:revision>194</cp:revision>
  <dcterms:created xsi:type="dcterms:W3CDTF">2006-08-16T00:00:00Z</dcterms:created>
  <dcterms:modified xsi:type="dcterms:W3CDTF">2017-09-13T10:35:14Z</dcterms:modified>
</cp:coreProperties>
</file>